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1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2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2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2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2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2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2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2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0" name="Google Shape;20;p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6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6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7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7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7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/>
          <p:nvPr>
            <p:ph type="title"/>
          </p:nvPr>
        </p:nvSpPr>
        <p:spPr>
          <a:xfrm>
            <a:off x="838200" y="228536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b="1" lang="en-US" sz="6000"/>
              <a:t>Internal Representation of Files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2"/>
          <p:cNvPicPr preferRelativeResize="0"/>
          <p:nvPr/>
        </p:nvPicPr>
        <p:blipFill rotWithShape="1">
          <a:blip r:embed="rId3">
            <a:alphaModFix/>
          </a:blip>
          <a:srcRect b="42303" l="31726" r="27909" t="15353"/>
          <a:stretch/>
        </p:blipFill>
        <p:spPr>
          <a:xfrm>
            <a:off x="2377440" y="676656"/>
            <a:ext cx="8057888" cy="47548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3"/>
          <p:cNvPicPr preferRelativeResize="0"/>
          <p:nvPr/>
        </p:nvPicPr>
        <p:blipFill rotWithShape="1">
          <a:blip r:embed="rId3">
            <a:alphaModFix/>
          </a:blip>
          <a:srcRect b="41979" l="30000" r="28545" t="16323"/>
          <a:stretch/>
        </p:blipFill>
        <p:spPr>
          <a:xfrm>
            <a:off x="2225323" y="649224"/>
            <a:ext cx="7741353" cy="4379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24"/>
          <p:cNvPicPr preferRelativeResize="0"/>
          <p:nvPr/>
        </p:nvPicPr>
        <p:blipFill rotWithShape="1">
          <a:blip r:embed="rId3">
            <a:alphaModFix/>
          </a:blip>
          <a:srcRect b="41817" l="30546" r="27453" t="14707"/>
          <a:stretch/>
        </p:blipFill>
        <p:spPr>
          <a:xfrm>
            <a:off x="2148841" y="538012"/>
            <a:ext cx="8483014" cy="49392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25"/>
          <p:cNvPicPr preferRelativeResize="0"/>
          <p:nvPr/>
        </p:nvPicPr>
        <p:blipFill rotWithShape="1">
          <a:blip r:embed="rId3">
            <a:alphaModFix/>
          </a:blip>
          <a:srcRect b="43272" l="30727" r="28455" t="15353"/>
          <a:stretch/>
        </p:blipFill>
        <p:spPr>
          <a:xfrm>
            <a:off x="2569463" y="585216"/>
            <a:ext cx="7601879" cy="43342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26"/>
          <p:cNvPicPr preferRelativeResize="0"/>
          <p:nvPr/>
        </p:nvPicPr>
        <p:blipFill rotWithShape="1">
          <a:blip r:embed="rId3">
            <a:alphaModFix/>
          </a:blip>
          <a:srcRect b="41980" l="30546" r="28817" t="15353"/>
          <a:stretch/>
        </p:blipFill>
        <p:spPr>
          <a:xfrm>
            <a:off x="2414016" y="694943"/>
            <a:ext cx="7927848" cy="46822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27"/>
          <p:cNvPicPr preferRelativeResize="0"/>
          <p:nvPr/>
        </p:nvPicPr>
        <p:blipFill rotWithShape="1">
          <a:blip r:embed="rId3">
            <a:alphaModFix/>
          </a:blip>
          <a:srcRect b="41817" l="30728" r="28545" t="15030"/>
          <a:stretch/>
        </p:blipFill>
        <p:spPr>
          <a:xfrm>
            <a:off x="2313432" y="570602"/>
            <a:ext cx="8232888" cy="49066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28"/>
          <p:cNvPicPr preferRelativeResize="0"/>
          <p:nvPr/>
        </p:nvPicPr>
        <p:blipFill rotWithShape="1">
          <a:blip r:embed="rId3">
            <a:alphaModFix/>
          </a:blip>
          <a:srcRect b="41656" l="30546" r="28182" t="15839"/>
          <a:stretch/>
        </p:blipFill>
        <p:spPr>
          <a:xfrm>
            <a:off x="2110363" y="576072"/>
            <a:ext cx="7971273" cy="46177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29"/>
          <p:cNvPicPr preferRelativeResize="0"/>
          <p:nvPr/>
        </p:nvPicPr>
        <p:blipFill rotWithShape="1">
          <a:blip r:embed="rId3">
            <a:alphaModFix/>
          </a:blip>
          <a:srcRect b="43919" l="30364" r="29364" t="16000"/>
          <a:stretch/>
        </p:blipFill>
        <p:spPr>
          <a:xfrm>
            <a:off x="2192212" y="640080"/>
            <a:ext cx="7807575" cy="43708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30"/>
          <p:cNvPicPr preferRelativeResize="0"/>
          <p:nvPr/>
        </p:nvPicPr>
        <p:blipFill rotWithShape="1">
          <a:blip r:embed="rId3">
            <a:alphaModFix/>
          </a:blip>
          <a:srcRect b="42626" l="30636" r="27999" t="16162"/>
          <a:stretch/>
        </p:blipFill>
        <p:spPr>
          <a:xfrm>
            <a:off x="2084833" y="591648"/>
            <a:ext cx="8896932" cy="4986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31"/>
          <p:cNvPicPr preferRelativeResize="0"/>
          <p:nvPr/>
        </p:nvPicPr>
        <p:blipFill rotWithShape="1">
          <a:blip r:embed="rId3">
            <a:alphaModFix/>
          </a:blip>
          <a:srcRect b="42303" l="30454" r="27908" t="16323"/>
          <a:stretch/>
        </p:blipFill>
        <p:spPr>
          <a:xfrm>
            <a:off x="2112265" y="530752"/>
            <a:ext cx="8669654" cy="48459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4"/>
          <p:cNvSpPr txBox="1"/>
          <p:nvPr/>
        </p:nvSpPr>
        <p:spPr>
          <a:xfrm>
            <a:off x="2093976" y="457200"/>
            <a:ext cx="7735824" cy="45243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571500" lvl="0" marL="5715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</a:pPr>
            <a:r>
              <a:rPr b="0" i="0" lang="en-US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I-nodes</a:t>
            </a:r>
            <a:endParaRPr/>
          </a:p>
          <a:p>
            <a:pPr indent="-571500" lvl="0" marL="5715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</a:pPr>
            <a:r>
              <a:rPr b="0" i="0" lang="en-US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Structure of the Regular File</a:t>
            </a:r>
            <a:endParaRPr/>
          </a:p>
          <a:p>
            <a:pPr indent="-571500" lvl="0" marL="5715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</a:pPr>
            <a:r>
              <a:rPr b="0" i="0" lang="en-US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Directories</a:t>
            </a:r>
            <a:endParaRPr/>
          </a:p>
          <a:p>
            <a:pPr indent="-571500" lvl="0" marL="5715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</a:pPr>
            <a:r>
              <a:rPr b="0" i="0" lang="en-US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Conversion of a Pathname to I-node</a:t>
            </a:r>
            <a:endParaRPr/>
          </a:p>
          <a:p>
            <a:pPr indent="-571500" lvl="0" marL="5715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</a:pPr>
            <a:r>
              <a:rPr b="0" i="0" lang="en-US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Super Block</a:t>
            </a:r>
            <a:endParaRPr/>
          </a:p>
          <a:p>
            <a:pPr indent="-571500" lvl="0" marL="5715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</a:pPr>
            <a:r>
              <a:rPr b="0" i="0" lang="en-US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I-node Assignment to a New File </a:t>
            </a:r>
            <a:endParaRPr/>
          </a:p>
          <a:p>
            <a:pPr indent="-571500" lvl="0" marL="5715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</a:pPr>
            <a:r>
              <a:rPr b="0" i="0" lang="en-US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Allocation of Disk Blocks </a:t>
            </a:r>
            <a:endParaRPr/>
          </a:p>
          <a:p>
            <a:pPr indent="-571500" lvl="0" marL="5715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</a:pPr>
            <a:r>
              <a:rPr b="0" i="0" lang="en-US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Other File Types.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32"/>
          <p:cNvPicPr preferRelativeResize="0"/>
          <p:nvPr/>
        </p:nvPicPr>
        <p:blipFill rotWithShape="1">
          <a:blip r:embed="rId3">
            <a:alphaModFix/>
          </a:blip>
          <a:srcRect b="42787" l="30454" r="27818" t="15839"/>
          <a:stretch/>
        </p:blipFill>
        <p:spPr>
          <a:xfrm>
            <a:off x="1618489" y="326495"/>
            <a:ext cx="9103994" cy="50776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33"/>
          <p:cNvPicPr preferRelativeResize="0"/>
          <p:nvPr/>
        </p:nvPicPr>
        <p:blipFill rotWithShape="1">
          <a:blip r:embed="rId3">
            <a:alphaModFix/>
          </a:blip>
          <a:srcRect b="42627" l="30727" r="27726" t="16645"/>
          <a:stretch/>
        </p:blipFill>
        <p:spPr>
          <a:xfrm>
            <a:off x="2203704" y="452738"/>
            <a:ext cx="8597864" cy="47410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34"/>
          <p:cNvPicPr preferRelativeResize="0"/>
          <p:nvPr/>
        </p:nvPicPr>
        <p:blipFill rotWithShape="1">
          <a:blip r:embed="rId3">
            <a:alphaModFix/>
          </a:blip>
          <a:srcRect b="42140" l="30091" r="27636" t="14546"/>
          <a:stretch/>
        </p:blipFill>
        <p:spPr>
          <a:xfrm>
            <a:off x="1899569" y="576072"/>
            <a:ext cx="8392861" cy="4837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35"/>
          <p:cNvPicPr preferRelativeResize="0"/>
          <p:nvPr/>
        </p:nvPicPr>
        <p:blipFill rotWithShape="1">
          <a:blip r:embed="rId3">
            <a:alphaModFix/>
          </a:blip>
          <a:srcRect b="41979" l="30364" r="28182" t="16162"/>
          <a:stretch/>
        </p:blipFill>
        <p:spPr>
          <a:xfrm>
            <a:off x="2359151" y="576072"/>
            <a:ext cx="8113941" cy="4608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36"/>
          <p:cNvPicPr preferRelativeResize="0"/>
          <p:nvPr/>
        </p:nvPicPr>
        <p:blipFill rotWithShape="1">
          <a:blip r:embed="rId3">
            <a:alphaModFix/>
          </a:blip>
          <a:srcRect b="42465" l="30727" r="29000" t="15514"/>
          <a:stretch/>
        </p:blipFill>
        <p:spPr>
          <a:xfrm>
            <a:off x="2154268" y="640080"/>
            <a:ext cx="7883464" cy="46268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37"/>
          <p:cNvPicPr preferRelativeResize="0"/>
          <p:nvPr/>
        </p:nvPicPr>
        <p:blipFill rotWithShape="1">
          <a:blip r:embed="rId3">
            <a:alphaModFix/>
          </a:blip>
          <a:srcRect b="42303" l="30364" r="28091" t="15514"/>
          <a:stretch/>
        </p:blipFill>
        <p:spPr>
          <a:xfrm>
            <a:off x="2313432" y="530352"/>
            <a:ext cx="8437670" cy="48188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38"/>
          <p:cNvPicPr preferRelativeResize="0"/>
          <p:nvPr/>
        </p:nvPicPr>
        <p:blipFill rotWithShape="1">
          <a:blip r:embed="rId3">
            <a:alphaModFix/>
          </a:blip>
          <a:srcRect b="42304" l="30364" r="28544" t="14706"/>
          <a:stretch/>
        </p:blipFill>
        <p:spPr>
          <a:xfrm>
            <a:off x="2231136" y="585216"/>
            <a:ext cx="8266176" cy="48646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5"/>
          <p:cNvPicPr preferRelativeResize="0"/>
          <p:nvPr/>
        </p:nvPicPr>
        <p:blipFill rotWithShape="1">
          <a:blip r:embed="rId3">
            <a:alphaModFix/>
          </a:blip>
          <a:srcRect b="43245" l="30126" r="27484" t="17102"/>
          <a:stretch/>
        </p:blipFill>
        <p:spPr>
          <a:xfrm>
            <a:off x="2892056" y="1325258"/>
            <a:ext cx="6507127" cy="3423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16"/>
          <p:cNvPicPr preferRelativeResize="0"/>
          <p:nvPr/>
        </p:nvPicPr>
        <p:blipFill rotWithShape="1">
          <a:blip r:embed="rId3">
            <a:alphaModFix/>
          </a:blip>
          <a:srcRect b="42238" l="30593" r="28537" t="16162"/>
          <a:stretch/>
        </p:blipFill>
        <p:spPr>
          <a:xfrm>
            <a:off x="2488758" y="659957"/>
            <a:ext cx="7665057" cy="4388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17"/>
          <p:cNvPicPr preferRelativeResize="0"/>
          <p:nvPr/>
        </p:nvPicPr>
        <p:blipFill rotWithShape="1">
          <a:blip r:embed="rId3">
            <a:alphaModFix/>
          </a:blip>
          <a:srcRect b="42238" l="30513" r="27826" t="16302"/>
          <a:stretch/>
        </p:blipFill>
        <p:spPr>
          <a:xfrm>
            <a:off x="2245340" y="461176"/>
            <a:ext cx="7932329" cy="4440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18"/>
          <p:cNvPicPr preferRelativeResize="0"/>
          <p:nvPr/>
        </p:nvPicPr>
        <p:blipFill rotWithShape="1">
          <a:blip r:embed="rId3">
            <a:alphaModFix/>
          </a:blip>
          <a:srcRect b="41678" l="30434" r="28459" t="15598"/>
          <a:stretch/>
        </p:blipFill>
        <p:spPr>
          <a:xfrm>
            <a:off x="2433097" y="699714"/>
            <a:ext cx="7879743" cy="46066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19"/>
          <p:cNvPicPr preferRelativeResize="0"/>
          <p:nvPr/>
        </p:nvPicPr>
        <p:blipFill rotWithShape="1">
          <a:blip r:embed="rId3">
            <a:alphaModFix/>
          </a:blip>
          <a:srcRect b="41818" l="29961" r="28616" t="14616"/>
          <a:stretch/>
        </p:blipFill>
        <p:spPr>
          <a:xfrm>
            <a:off x="2480807" y="818984"/>
            <a:ext cx="7929760" cy="46912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20"/>
          <p:cNvPicPr preferRelativeResize="0"/>
          <p:nvPr/>
        </p:nvPicPr>
        <p:blipFill rotWithShape="1">
          <a:blip r:embed="rId3">
            <a:alphaModFix/>
          </a:blip>
          <a:srcRect b="43083" l="30197" r="28062" t="15178"/>
          <a:stretch/>
        </p:blipFill>
        <p:spPr>
          <a:xfrm>
            <a:off x="2154804" y="898498"/>
            <a:ext cx="8410711" cy="4731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1"/>
          <p:cNvPicPr preferRelativeResize="0"/>
          <p:nvPr/>
        </p:nvPicPr>
        <p:blipFill rotWithShape="1">
          <a:blip r:embed="rId3">
            <a:alphaModFix/>
          </a:blip>
          <a:srcRect b="44242" l="30546" r="29091" t="16808"/>
          <a:stretch/>
        </p:blipFill>
        <p:spPr>
          <a:xfrm>
            <a:off x="2350007" y="658368"/>
            <a:ext cx="8322027" cy="45171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